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165" autoAdjust="0"/>
  </p:normalViewPr>
  <p:slideViewPr>
    <p:cSldViewPr snapToGrid="0" snapToObjects="1">
      <p:cViewPr varScale="1">
        <p:scale>
          <a:sx n="71" d="100"/>
          <a:sy n="71" d="100"/>
        </p:scale>
        <p:origin x="82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8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soy Julio Úbeda Quesada, estudiante del Máster en Ciencia de Datos de la UOC, y hoy te voy a contar una historia que podría estar costándole millones de euros a la industria hotelera.</a:t>
            </a:r>
          </a:p>
          <a:p>
            <a:endParaRPr lang="es-ES" dirty="0"/>
          </a:p>
          <a:p>
            <a:r>
              <a:rPr lang="es-ES" dirty="0"/>
              <a:t>En esta presentación de la PEC 3 de Visualización de Datos, voy a mostrarte </a:t>
            </a:r>
            <a:r>
              <a:rPr lang="es-ES" b="1" dirty="0"/>
              <a:t>tres culpables</a:t>
            </a:r>
            <a:r>
              <a:rPr lang="es-ES" dirty="0"/>
              <a:t> ocultos detrás de estas cancelaciones. Y más importante aún: </a:t>
            </a:r>
            <a:r>
              <a:rPr lang="es-ES" b="1" dirty="0"/>
              <a:t>tres soluciones concretas</a:t>
            </a:r>
            <a:r>
              <a:rPr lang="es-ES" dirty="0"/>
              <a:t> que podrían recuperar cientos de miles de euros.</a:t>
            </a:r>
          </a:p>
          <a:p>
            <a:endParaRPr lang="es-ES" dirty="0"/>
          </a:p>
          <a:p>
            <a:r>
              <a:rPr lang="es-ES" dirty="0"/>
              <a:t>¿Preparado? Empecemos por el problema.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"37 por ciento. Este número representa 44.000 habitaciones vacías. 44.000 oportunidades perdidas. 44.000 razones por las que los hoteles en Portugal perdieron millones de euros entre 2015 y 2017."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"Imagina: eres director de un hotel en Lisboa. Es lunes por la mañana. Revisas las reservas de hoy... y 4 de cada 10 clientes han cancelado. No es un mal día. Es **todos los días**.</a:t>
            </a:r>
          </a:p>
          <a:p>
            <a:endParaRPr lang="es-ES" dirty="0"/>
          </a:p>
          <a:p>
            <a:r>
              <a:rPr lang="es-ES" dirty="0"/>
              <a:t>Esto no es ficción. Analicé 119.390 reservas reales de dos hoteles portugueses durante 3 años completos. Y descubrí algo que cambiará cómo ves las cancelaciones."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de las Cancelaciones en Portugal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analizadas. Dos hoteles. Tres años. Un descubrimiento que cambiará tu estrategia de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management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siempre.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F0D260-A446-44FA-9C0B-3D2C7153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150EC1-ED4F-4543-8684-19677895BE43}"/>
              </a:ext>
            </a:extLst>
          </p:cNvPr>
          <p:cNvSpPr txBox="1"/>
          <p:nvPr/>
        </p:nvSpPr>
        <p:spPr>
          <a:xfrm>
            <a:off x="793790" y="7061724"/>
            <a:ext cx="7358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Julio Úbeda Quesada</a:t>
            </a:r>
          </a:p>
          <a:p>
            <a:r>
              <a:rPr lang="es-ES" sz="1400" dirty="0"/>
              <a:t>Máster Universitario de Ciencia de Datos de la UOC</a:t>
            </a:r>
          </a:p>
          <a:p>
            <a:r>
              <a:rPr lang="es-ES" sz="1400" dirty="0"/>
              <a:t>PEC 3 – Visualización de Datos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5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359" y="2701409"/>
            <a:ext cx="773334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Resuelto: Tu Siguiente Movimiento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89359" y="3417094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nos han contado su historia. Los patrones son claros. Los culpables están identificados. Las soluciones están calculadas.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9359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334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Datos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5334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años de evidencia irrefutable sobre comportamiento de cancelaciones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9377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5352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Culpables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75352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Tiempo, dependencia digital y generosidad sin estrategia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9359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334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Las Soluciones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65334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estrategias específicas y accionables respaldadas por datos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399377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75352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ROI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75352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millones de euros recuperables con solo 10% de mejora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41891" y="6446401"/>
            <a:ext cx="1319915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"El 37% de cancelaciones no tiene por qué ser tu realidad. Los números no mienten, pero sí revelan verdades incómodas. Y esas verdades, cuando las entiendes, te dan el poder de cambiarlas."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89359" y="6256973"/>
            <a:ext cx="22860" cy="917496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589359" y="7363897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Ahora depende de ti escribir el siguiente capítulo. ¿Empezamos?</a:t>
            </a:r>
            <a:endParaRPr lang="en-US" sz="13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B694915-D4F4-4A99-B279-D17A7881D999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4127" y="1155025"/>
            <a:ext cx="7556421" cy="155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250"/>
              </a:lnSpc>
              <a:buNone/>
            </a:pPr>
            <a:r>
              <a:rPr lang="en-US" sz="9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9800" dirty="0"/>
          </a:p>
        </p:txBody>
      </p:sp>
      <p:sp>
        <p:nvSpPr>
          <p:cNvPr id="6" name="Text 2"/>
          <p:cNvSpPr/>
          <p:nvPr/>
        </p:nvSpPr>
        <p:spPr>
          <a:xfrm>
            <a:off x="6934128" y="3054548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Coste Real de las Cancelaciones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6934129" y="46420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2015 y 2017,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44.000 habitaciones quedaron vacías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dos hoteles portugueses debido a cancelaciones. No es un mal día. Es la realidad diaria de la industria hotelera en Portugal.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934130" y="598586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cada 10 reservas confirmadas, 4 nunca llegan. Esto representa millones de euros en ingresos perdidos que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podemos recuperar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entendemos los patrones ocultos detrás de estas cancelaciones.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DE122B-F3E3-4E23-9D12-93FEB8C5D48B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E54EE2-966D-4A27-A4F1-2BDFDAF4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267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238"/>
            <a:ext cx="8557736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Números que Cuentan la Historia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486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746659"/>
            <a:ext cx="30480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Reservas analizadas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27267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reales de dos propiedades portuguesas durante tres años completos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79K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Completadas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4125278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que cumplieron su compromiso y llegaron al hotel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44K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Canceladas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456884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Oportunidades perdidas que representan el verdadero coste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Tasa de cancelación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788491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porcentaje que vamos a desmontar y reducir sistemáticamente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79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Estos no son números abstractos. Son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patrones predecibles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podemos anticipar y neutralizar con estrategia inteligente.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E6018D0-BFAD-4E6C-978B-362CB1E898FB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003" y="498515"/>
            <a:ext cx="6943368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#1: El Tiempo como Enemigo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121003" y="1268968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tiempo diluye el compromiso. Cuanto más lejana la reserva, mayor el riesgo de cancelación. Los datos revelan una correlación devastadora.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1003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9836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6309836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Menos de 7 días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309836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14% cancelaciones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09836" y="378594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Urgencia = Compromiso real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9007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337840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10337840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1-3 meses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37840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Zona de batalla crítica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337840" y="3785949"/>
            <a:ext cx="346912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Donde se concentran la mayoría de reservas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21003" y="4736068"/>
            <a:ext cx="7874794" cy="2211824"/>
          </a:xfrm>
          <a:prstGeom prst="roundRect">
            <a:avLst>
              <a:gd name="adj" fmla="val 344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09836" y="4924901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836" y="5649992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Más de 6 meses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309836" y="607028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56% cancelaciones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09836" y="646902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compromiso se evapora con el tiempo</a:t>
            </a:r>
            <a:endParaRPr lang="en-US" sz="14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7E7EAD-C977-4C77-8E2C-0BDB48E0F5B1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6121003" y="7151846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6 meses pasan bodas, cambios laborales, crisis personales. La vida pasa y tu reserva sin depósito se convierte en un recuerdo difuso que 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ridículamente fácil de cancelar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522" y="434935"/>
            <a:ext cx="6919793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#2: La Dependencia Digital Mortal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3522" y="1265158"/>
            <a:ext cx="27540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dominio de las OTAs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53522" y="1749504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82% de las reservas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llegan a través de agencias online. Booking.com, Expedia y similares controlan tu inventario.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3522" y="2397562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Cancelar en una OTA requiere tres clics. Sin llamada telefónica. Sin conexión humana. Sin culpa.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522" y="3045619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el dato más preocupante: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el 3% son huéspedes repetidos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97% son desconocidos digitales sin lealtad.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53522" y="8209478"/>
            <a:ext cx="13523357" cy="671870"/>
          </a:xfrm>
          <a:prstGeom prst="roundRect">
            <a:avLst>
              <a:gd name="adj" fmla="val 9888"/>
            </a:avLst>
          </a:prstGeom>
          <a:solidFill>
            <a:srgbClr val="D0C3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37" y="8451652"/>
            <a:ext cx="197644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67395" y="8407122"/>
            <a:ext cx="128513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realidad incómoda: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vendido tu alma a las OTAs. Y ellas han convertido la cancelación en un proceso sin fricción que destruye tus ingresos.</a:t>
            </a:r>
            <a:endParaRPr lang="en-US" sz="12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60325D4-B5D6-456A-9EC8-0B79941F6386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01" y="1284923"/>
            <a:ext cx="6568797" cy="6568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693539"/>
            <a:ext cx="7191494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#3: La Generosidad Suicida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734747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3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28" y="1672471"/>
            <a:ext cx="2937272" cy="29372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2824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 depósito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5324" y="5308283"/>
            <a:ext cx="65074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cuando hay dinero en juego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86900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43%</a:t>
            </a:r>
            <a:endParaRPr lang="en-US" sz="3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581" y="1672471"/>
            <a:ext cx="2937272" cy="2937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44978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 depósito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37477" y="5308283"/>
            <a:ext cx="65075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con política flexible total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85324" y="5841921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diferencia es brutal y psicológicamente obvia: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dinero en juego = compromiso real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Sin depósito, la reserva es solo una intención vaga.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85324" y="6375559"/>
            <a:ext cx="1325975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 revelador: las habitaciones de mayor precio (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ADR más alto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cancelan menos. Quien paga 200€ la noche no lo hace a la ligera. La inversión económica genera compromiso emocional.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5324" y="7222569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política de cancelación flexible no es generosa. Es </a:t>
            </a:r>
            <a:r>
              <a:rPr lang="en-US" sz="1500" dirty="0">
                <a:solidFill>
                  <a:srgbClr val="FFFFFF"/>
                </a:solidFill>
                <a:highlight>
                  <a:srgbClr val="6237C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financieramente suicida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AC22D07-5292-49E9-82E5-9E9B89558C9D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143"/>
            <a:ext cx="1059465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de Batalla: 3 Estrategias Basadas en Datos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133951" y="293667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7098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617119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Depósitos Escalonados Inteligentes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20604" y="45330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Menos de 30 días: 0% (confiamos en su urgencia)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3381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30-90 días: 10% (compromiso moderado)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61432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de 90 días: 20% (compromiso serio requerido)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57123" y="259639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16962" y="236952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43776" y="3276838"/>
            <a:ext cx="349591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Rescata tu Canal Directo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5443776" y="38028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 descuento por reserva directa en web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6079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 de puntos exclusivo para directos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4130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Upgrades gratuitos para clientes repetidos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43776" y="627495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18% actual al 35% en un año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0295" y="2256234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40133" y="202936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866948" y="2936677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Convierte Desconocidos en Familia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9866948" y="38526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personalizado 48h post-reserva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46577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Tips locales exclusivos 7 días antes del check-in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54628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Encuesta + descuento para siguiente visita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66948" y="632471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Triplicar el 3% de huéspedes repetidos</a:t>
            </a:r>
            <a:endParaRPr lang="en-US" sz="175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549077E-CA01-45D7-B651-F1155DBB1777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90" y="533876"/>
            <a:ext cx="535864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Impacto Económico Real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9490" y="135909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Hagamos las cuentas con datos conservadores. Si reduces las cancelaciones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un 10%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—pasando del 37% al 27%—, los números son contundentes: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2198727"/>
            <a:ext cx="970717" cy="1164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4278" y="239279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11.939 reservas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844278" y="2842855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Rescatadas del abismo de las cancelaciones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3363635"/>
            <a:ext cx="970717" cy="11649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4278" y="355770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2.5 noches promedio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844278" y="4007763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Estancia media por reserva confirmada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4528542"/>
            <a:ext cx="970717" cy="1164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4278" y="472261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101€ ADR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844278" y="5172670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Tarifa promedio diaria en los hoteles analizados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5693450"/>
            <a:ext cx="970717" cy="11649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44278" y="588752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 millones €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1844278" y="6337578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Ingresos recuperados anualmente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79490" y="707671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millones de euros que actualmente se evaporan en forma de cancelaciones evitables. Este no es el techo: es el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 de partida conservador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2690"/>
            <a:ext cx="864596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Tres Culpables, Desenmascarados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Tiempo: El Enemigo Silencioso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Reservas lejanas = compromiso diluido. El 56% de cancelaciones ocurren en reservas con más de 6 meses de antelación.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3609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Depósitos escalonados según ventana de reserva.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OTAs: La Dependencia Tóxica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565696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82% de reservas vienen de agencias online donde cancelar es trivial. Solo 3% de huéspedes repetidos.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Incentivos agresivos para canal directo y fidelización.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Flexibilidad: La Generosidad Cara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988868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depósito = 30% cancelaciones. Con depósito = 15% cancelaciones. La diferencia es devastadora.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Políticas inteligentes con piel en el juego.</a:t>
            </a:r>
            <a:endParaRPr lang="en-US" sz="17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AAE7E10-868C-46D2-B9C2-43C61BF177A5}"/>
              </a:ext>
            </a:extLst>
          </p:cNvPr>
          <p:cNvSpPr/>
          <p:nvPr/>
        </p:nvSpPr>
        <p:spPr>
          <a:xfrm>
            <a:off x="12554175" y="7551868"/>
            <a:ext cx="1936376" cy="602428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1146</Words>
  <Application>Microsoft Office PowerPoint</Application>
  <PresentationFormat>Personalizado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Petrona Bold</vt:lpstr>
      <vt:lpstr>Arial</vt:lpstr>
      <vt:lpstr>Inter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julio quesada ubeda</cp:lastModifiedBy>
  <cp:revision>7</cp:revision>
  <dcterms:created xsi:type="dcterms:W3CDTF">2025-12-21T16:40:37Z</dcterms:created>
  <dcterms:modified xsi:type="dcterms:W3CDTF">2025-12-21T20:24:30Z</dcterms:modified>
</cp:coreProperties>
</file>